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5"/>
  </p:notesMasterIdLst>
  <p:sldIdLst>
    <p:sldId id="272" r:id="rId2"/>
    <p:sldId id="273" r:id="rId3"/>
    <p:sldId id="274" r:id="rId4"/>
    <p:sldId id="275" r:id="rId5"/>
    <p:sldId id="276" r:id="rId6"/>
    <p:sldId id="287" r:id="rId7"/>
    <p:sldId id="286" r:id="rId8"/>
    <p:sldId id="285" r:id="rId9"/>
    <p:sldId id="277" r:id="rId10"/>
    <p:sldId id="283" r:id="rId11"/>
    <p:sldId id="278" r:id="rId12"/>
    <p:sldId id="279" r:id="rId13"/>
    <p:sldId id="2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2" d="100"/>
          <a:sy n="82" d="100"/>
        </p:scale>
        <p:origin x="677" y="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r>
              <a:rPr lang="en-US"/>
              <a:t>12/3/2024</a:t>
            </a:r>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12/3/2024</a:t>
            </a:r>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12/3/2024</a:t>
            </a:r>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12/3/2024</a:t>
            </a:r>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12/3/2024</a:t>
            </a:r>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12/3/2024</a:t>
            </a:r>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a:t>12/3/2024</a:t>
            </a:r>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r>
              <a:rPr lang="en-US"/>
              <a:t>12/3/2024</a:t>
            </a:r>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12/3/2024</a:t>
            </a:r>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12/3/2024</a:t>
            </a:r>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12/3/2024</a:t>
            </a:r>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a:t>12/3/2024</a:t>
            </a:r>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ernor.state.nm.us/request-capital-outlay/" TargetMode="External"/><Relationship Id="rId2" Type="http://schemas.openxmlformats.org/officeDocument/2006/relationships/hyperlink" Target="https://www.nmlegis.gov/CapitalOutlayWe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mlegis.gov/CapitalOutlayWeb/Default"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mlegis.gov/Legislation/BillFinder/Capital_Outlay"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a:t>Capital Outlay Request Process</a:t>
            </a:r>
            <a:br>
              <a:rPr lang="en-US" sz="5400" dirty="0"/>
            </a:br>
            <a:r>
              <a:rPr lang="en-US" sz="5400" dirty="0"/>
              <a:t>2025</a:t>
            </a:r>
          </a:p>
        </p:txBody>
      </p:sp>
      <p:sp>
        <p:nvSpPr>
          <p:cNvPr id="5" name="Subtitle 4"/>
          <p:cNvSpPr>
            <a:spLocks noGrp="1"/>
          </p:cNvSpPr>
          <p:nvPr>
            <p:ph type="subTitle" idx="1"/>
          </p:nvPr>
        </p:nvSpPr>
        <p:spPr/>
        <p:txBody>
          <a:bodyPr>
            <a:normAutofit fontScale="92500" lnSpcReduction="10000"/>
          </a:bodyPr>
          <a:lstStyle/>
          <a:p>
            <a:r>
              <a:rPr lang="en-US" dirty="0"/>
              <a:t>Michelle Jaschke</a:t>
            </a:r>
          </a:p>
          <a:p>
            <a:r>
              <a:rPr lang="en-US" dirty="0"/>
              <a:t>Capital Outlay Programs Coordinator</a:t>
            </a:r>
          </a:p>
          <a:p>
            <a:r>
              <a:rPr lang="en-US" dirty="0"/>
              <a:t>Legislative Council Service</a:t>
            </a:r>
          </a:p>
          <a:p>
            <a:r>
              <a:rPr lang="en-US" dirty="0"/>
              <a:t>November 6, 2024</a:t>
            </a:r>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DFAB-B0BA-7E4A-56A5-CFB7A917472D}"/>
              </a:ext>
            </a:extLst>
          </p:cNvPr>
          <p:cNvSpPr>
            <a:spLocks noGrp="1"/>
          </p:cNvSpPr>
          <p:nvPr>
            <p:ph type="title"/>
          </p:nvPr>
        </p:nvSpPr>
        <p:spPr/>
        <p:txBody>
          <a:bodyPr/>
          <a:lstStyle/>
          <a:p>
            <a:r>
              <a:rPr lang="en-US" dirty="0"/>
              <a:t>Funding Guideline Reminder</a:t>
            </a:r>
          </a:p>
        </p:txBody>
      </p:sp>
      <p:sp>
        <p:nvSpPr>
          <p:cNvPr id="3" name="Content Placeholder 2">
            <a:extLst>
              <a:ext uri="{FF2B5EF4-FFF2-40B4-BE49-F238E27FC236}">
                <a16:creationId xmlns:a16="http://schemas.microsoft.com/office/drawing/2014/main" id="{EDF779C6-8169-8310-C856-9F6B32551AA4}"/>
              </a:ext>
            </a:extLst>
          </p:cNvPr>
          <p:cNvSpPr>
            <a:spLocks noGrp="1"/>
          </p:cNvSpPr>
          <p:nvPr>
            <p:ph idx="1"/>
          </p:nvPr>
        </p:nvSpPr>
        <p:spPr/>
        <p:txBody>
          <a:bodyPr>
            <a:normAutofit/>
          </a:bodyPr>
          <a:lstStyle/>
          <a:p>
            <a:pPr marL="0" indent="0" algn="l">
              <a:buNone/>
            </a:pPr>
            <a:endParaRPr lang="en-US" sz="2800" dirty="0">
              <a:latin typeface="PalatinoLinotype-Roman"/>
            </a:endParaRPr>
          </a:p>
          <a:p>
            <a:pPr marL="0" indent="0" algn="l">
              <a:buNone/>
            </a:pPr>
            <a:endParaRPr lang="en-US" sz="2400" b="1" i="1" dirty="0">
              <a:latin typeface="PalatinoLinotype-Roman,Italic"/>
            </a:endParaRPr>
          </a:p>
          <a:p>
            <a:r>
              <a:rPr lang="en-US" sz="2400" b="1" i="1" dirty="0">
                <a:latin typeface="PalatinoLinotype-Roman,Italic"/>
              </a:rPr>
              <a:t>Me</a:t>
            </a:r>
            <a:r>
              <a:rPr lang="en-US" sz="2400" b="1" i="1" u="none" strike="noStrike" baseline="0" dirty="0">
                <a:latin typeface="PalatinoLinotype-Roman,Italic"/>
              </a:rPr>
              <a:t>mbers are strongly encouraged to fund projects at no less than $100,000 to ensure that funding is used effectively to strengthen the state's infrastructure</a:t>
            </a:r>
            <a:r>
              <a:rPr lang="en-US" sz="2400" b="0" i="1" u="none" strike="noStrike" baseline="0" dirty="0">
                <a:latin typeface="PalatinoLinotype-Roman,Italic"/>
              </a:rPr>
              <a:t>.</a:t>
            </a:r>
          </a:p>
          <a:p>
            <a:endParaRPr lang="en-US" sz="2400" b="0" i="1" u="none" strike="noStrike" baseline="0" dirty="0">
              <a:latin typeface="PalatinoLinotype-Roman,Italic"/>
            </a:endParaRPr>
          </a:p>
          <a:p>
            <a:r>
              <a:rPr lang="en-US" sz="2400" b="0" i="0" u="none" strike="noStrike" baseline="0" dirty="0">
                <a:latin typeface="PalatinoLinotype-Roman"/>
              </a:rPr>
              <a:t>The funded amount can be less only if the funding will complete an existing project or if the funding will fully fund a new project  or project phase.</a:t>
            </a:r>
            <a:endParaRPr lang="en-US" sz="1800" dirty="0"/>
          </a:p>
          <a:p>
            <a:endParaRPr lang="en-US" dirty="0"/>
          </a:p>
        </p:txBody>
      </p:sp>
      <p:sp>
        <p:nvSpPr>
          <p:cNvPr id="4" name="Date Placeholder 3">
            <a:extLst>
              <a:ext uri="{FF2B5EF4-FFF2-40B4-BE49-F238E27FC236}">
                <a16:creationId xmlns:a16="http://schemas.microsoft.com/office/drawing/2014/main" id="{743AD1CC-3DE8-9A61-24EB-D9253AF6C43E}"/>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E3DE8D10-F39F-4269-B251-24E14192FE0A}"/>
              </a:ext>
            </a:extLst>
          </p:cNvPr>
          <p:cNvSpPr>
            <a:spLocks noGrp="1"/>
          </p:cNvSpPr>
          <p:nvPr>
            <p:ph type="sldNum" sz="quarter" idx="12"/>
          </p:nvPr>
        </p:nvSpPr>
        <p:spPr/>
        <p:txBody>
          <a:bodyPr/>
          <a:lstStyle/>
          <a:p>
            <a:fld id="{401CF334-2D5C-4859-84A6-CA7E6E43FAEB}" type="slidenum">
              <a:rPr lang="en-US" smtClean="0"/>
              <a:t>10</a:t>
            </a:fld>
            <a:endParaRPr lang="en-US"/>
          </a:p>
        </p:txBody>
      </p:sp>
    </p:spTree>
    <p:extLst>
      <p:ext uri="{BB962C8B-B14F-4D97-AF65-F5344CB8AC3E}">
        <p14:creationId xmlns:p14="http://schemas.microsoft.com/office/powerpoint/2010/main" val="177942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Anti-Donation Clause</a:t>
            </a:r>
          </a:p>
        </p:txBody>
      </p:sp>
      <p:sp>
        <p:nvSpPr>
          <p:cNvPr id="2" name="Content Placeholder 1"/>
          <p:cNvSpPr>
            <a:spLocks noGrp="1"/>
          </p:cNvSpPr>
          <p:nvPr>
            <p:ph idx="1"/>
          </p:nvPr>
        </p:nvSpPr>
        <p:spPr/>
        <p:txBody>
          <a:bodyPr>
            <a:normAutofit/>
          </a:bodyPr>
          <a:lstStyle/>
          <a:p>
            <a:pPr algn="l"/>
            <a:endParaRPr lang="en-US" sz="2400" b="0" i="0" u="none" strike="noStrike" baseline="0" dirty="0">
              <a:latin typeface="TimesNewRomanPSMT"/>
            </a:endParaRPr>
          </a:p>
          <a:p>
            <a:pPr algn="l"/>
            <a:r>
              <a:rPr lang="en-US" sz="2400" b="0" i="0" u="none" strike="noStrike" baseline="0" dirty="0">
                <a:latin typeface="TimesNewRomanPSMT"/>
              </a:rPr>
              <a:t>Article 9, Section 14 of the Constitution of New Mexico prevents the state from spending its money (or pledging its credit) to benefit private interests.  Any asset to be acquired or constructed with capital project funding must be owned by the state or a political subdivision of the state. </a:t>
            </a:r>
          </a:p>
          <a:p>
            <a:pPr algn="l"/>
            <a:endParaRPr lang="en-US" sz="2400" b="0" i="0" u="none" strike="noStrike" baseline="0" dirty="0">
              <a:latin typeface="TimesNewRomanPSMT"/>
            </a:endParaRPr>
          </a:p>
          <a:p>
            <a:r>
              <a:rPr lang="en-US" sz="2400" dirty="0">
                <a:latin typeface="TimesNewRomanPSMT"/>
              </a:rPr>
              <a:t>Local governments as fiscal agents</a:t>
            </a:r>
          </a:p>
          <a:p>
            <a:endParaRPr lang="en-US" sz="2400" dirty="0">
              <a:latin typeface="TimesNewRomanPSMT"/>
            </a:endParaRPr>
          </a:p>
          <a:p>
            <a:r>
              <a:rPr lang="en-US" sz="2400" b="0" i="0" u="none" strike="noStrike" baseline="0" dirty="0">
                <a:latin typeface="TimesNewRomanPSMT"/>
              </a:rPr>
              <a:t>Lease or other contractual agreements</a:t>
            </a:r>
          </a:p>
          <a:p>
            <a:endParaRPr lang="en-US" sz="2400" b="0" i="0" u="none" strike="noStrike" baseline="0" dirty="0">
              <a:latin typeface="TimesNewRomanPSMT"/>
            </a:endParaRPr>
          </a:p>
        </p:txBody>
      </p:sp>
      <p:sp>
        <p:nvSpPr>
          <p:cNvPr id="4" name="Date Placeholder 3">
            <a:extLst>
              <a:ext uri="{FF2B5EF4-FFF2-40B4-BE49-F238E27FC236}">
                <a16:creationId xmlns:a16="http://schemas.microsoft.com/office/drawing/2014/main" id="{7BEEF317-8172-1DB7-5C26-CB4181749915}"/>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FFF5BCCC-ACA7-F68A-4542-C8EEE5E3A7BF}"/>
              </a:ext>
            </a:extLst>
          </p:cNvPr>
          <p:cNvSpPr>
            <a:spLocks noGrp="1"/>
          </p:cNvSpPr>
          <p:nvPr>
            <p:ph type="sldNum" sz="quarter" idx="12"/>
          </p:nvPr>
        </p:nvSpPr>
        <p:spPr/>
        <p:txBody>
          <a:bodyPr/>
          <a:lstStyle/>
          <a:p>
            <a:fld id="{401CF334-2D5C-4859-84A6-CA7E6E43FAEB}" type="slidenum">
              <a:rPr lang="en-US" smtClean="0"/>
              <a:t>11</a:t>
            </a:fld>
            <a:endParaRPr lang="en-US"/>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House and Senate Rules</a:t>
            </a:r>
          </a:p>
        </p:txBody>
      </p:sp>
      <p:sp>
        <p:nvSpPr>
          <p:cNvPr id="2" name="Content Placeholder 1"/>
          <p:cNvSpPr>
            <a:spLocks noGrp="1"/>
          </p:cNvSpPr>
          <p:nvPr>
            <p:ph idx="1"/>
          </p:nvPr>
        </p:nvSpPr>
        <p:spPr/>
        <p:txBody>
          <a:bodyPr>
            <a:normAutofit lnSpcReduction="10000"/>
          </a:bodyPr>
          <a:lstStyle/>
          <a:p>
            <a:endParaRPr lang="en-US" dirty="0"/>
          </a:p>
          <a:p>
            <a:pPr algn="l"/>
            <a:r>
              <a:rPr lang="en-US" sz="2400" dirty="0"/>
              <a:t>House and Senate rules provide that one </a:t>
            </a:r>
            <a:r>
              <a:rPr lang="en-US" dirty="0"/>
              <a:t>c</a:t>
            </a:r>
            <a:r>
              <a:rPr lang="en-US" sz="2400" b="0" i="0" u="none" strike="noStrike" baseline="0" dirty="0">
                <a:latin typeface="TimesNewRomanPSMT"/>
              </a:rPr>
              <a:t>apital outlay expenditures bill will be introduced and one general obligation bond bill may be introduced in the house or the senate.  The bills are then referred to the appropriate committee (SFC or HTRC). Except as provided in rule, any other request by a legislator to appropriate money for capital outlay projects shall be submitted as a capital outlay request prepared by the </a:t>
            </a:r>
            <a:r>
              <a:rPr lang="en-US" sz="2400" dirty="0">
                <a:latin typeface="TimesNewRomanPSMT"/>
              </a:rPr>
              <a:t>L</a:t>
            </a:r>
            <a:r>
              <a:rPr lang="en-US" sz="2400" b="0" i="0" u="none" strike="noStrike" baseline="0" dirty="0">
                <a:latin typeface="TimesNewRomanPSMT"/>
              </a:rPr>
              <a:t>egislative </a:t>
            </a:r>
            <a:r>
              <a:rPr lang="en-US" sz="2400" dirty="0">
                <a:latin typeface="TimesNewRomanPSMT"/>
              </a:rPr>
              <a:t>C</a:t>
            </a:r>
            <a:r>
              <a:rPr lang="en-US" sz="2400" b="0" i="0" u="none" strike="noStrike" baseline="0" dirty="0">
                <a:latin typeface="TimesNewRomanPSMT"/>
              </a:rPr>
              <a:t>ouncil </a:t>
            </a:r>
            <a:r>
              <a:rPr lang="en-US" sz="2400" dirty="0">
                <a:latin typeface="TimesNewRomanPSMT"/>
              </a:rPr>
              <a:t>S</a:t>
            </a:r>
            <a:r>
              <a:rPr lang="en-US" sz="2400" b="0" i="0" u="none" strike="noStrike" baseline="0" dirty="0">
                <a:latin typeface="TimesNewRomanPSMT"/>
              </a:rPr>
              <a:t>ervice.</a:t>
            </a:r>
          </a:p>
          <a:p>
            <a:pPr algn="l"/>
            <a:endParaRPr lang="en-US" sz="2400" dirty="0">
              <a:latin typeface="TimesNewRomanPSMT"/>
            </a:endParaRPr>
          </a:p>
          <a:p>
            <a:pPr algn="l"/>
            <a:r>
              <a:rPr lang="en-US" sz="2400" dirty="0">
                <a:latin typeface="TimesNewRomanPSMT"/>
              </a:rPr>
              <a:t>The rules do provide that a </a:t>
            </a:r>
            <a:r>
              <a:rPr lang="en-US" sz="2400" b="0" i="0" u="none" strike="noStrike" baseline="0" dirty="0">
                <a:latin typeface="TimesNewRomanPSMT"/>
              </a:rPr>
              <a:t>capital outlay request may be made by bill if there is broad legislative interest in both houses in the matter or if referral to several committees is desirable.</a:t>
            </a:r>
            <a:endParaRPr lang="en-US" sz="3200" dirty="0"/>
          </a:p>
        </p:txBody>
      </p:sp>
      <p:sp>
        <p:nvSpPr>
          <p:cNvPr id="4" name="Date Placeholder 3">
            <a:extLst>
              <a:ext uri="{FF2B5EF4-FFF2-40B4-BE49-F238E27FC236}">
                <a16:creationId xmlns:a16="http://schemas.microsoft.com/office/drawing/2014/main" id="{3D922FA3-23EB-6FC0-1919-205CBE0C0942}"/>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36A26CE2-919D-F599-7694-10B2459D6B4B}"/>
              </a:ext>
            </a:extLst>
          </p:cNvPr>
          <p:cNvSpPr>
            <a:spLocks noGrp="1"/>
          </p:cNvSpPr>
          <p:nvPr>
            <p:ph type="sldNum" sz="quarter" idx="12"/>
          </p:nvPr>
        </p:nvSpPr>
        <p:spPr/>
        <p:txBody>
          <a:bodyPr/>
          <a:lstStyle/>
          <a:p>
            <a:fld id="{401CF334-2D5C-4859-84A6-CA7E6E43FAEB}" type="slidenum">
              <a:rPr lang="en-US" smtClean="0"/>
              <a:t>12</a:t>
            </a:fld>
            <a:endParaRPr lang="en-US"/>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E80C6-35C6-756C-E8C3-9054CED3B438}"/>
              </a:ext>
            </a:extLst>
          </p:cNvPr>
          <p:cNvSpPr>
            <a:spLocks noGrp="1"/>
          </p:cNvSpPr>
          <p:nvPr>
            <p:ph type="title"/>
          </p:nvPr>
        </p:nvSpPr>
        <p:spPr/>
        <p:txBody>
          <a:bodyPr/>
          <a:lstStyle/>
          <a:p>
            <a:r>
              <a:rPr lang="en-US" dirty="0"/>
              <a:t>Capital Outlay Questions?</a:t>
            </a:r>
          </a:p>
        </p:txBody>
      </p:sp>
      <p:sp>
        <p:nvSpPr>
          <p:cNvPr id="3" name="Content Placeholder 2">
            <a:extLst>
              <a:ext uri="{FF2B5EF4-FFF2-40B4-BE49-F238E27FC236}">
                <a16:creationId xmlns:a16="http://schemas.microsoft.com/office/drawing/2014/main" id="{87262B55-3625-D5CF-FAAF-19D8CEE2CEF5}"/>
              </a:ext>
            </a:extLst>
          </p:cNvPr>
          <p:cNvSpPr>
            <a:spLocks noGrp="1"/>
          </p:cNvSpPr>
          <p:nvPr>
            <p:ph sz="half" idx="1"/>
          </p:nvPr>
        </p:nvSpPr>
        <p:spPr/>
        <p:txBody>
          <a:bodyPr/>
          <a:lstStyle/>
          <a:p>
            <a:pPr marL="0" indent="0">
              <a:buNone/>
            </a:pPr>
            <a:endParaRPr lang="en-US" dirty="0"/>
          </a:p>
          <a:p>
            <a:pPr marL="0" indent="0">
              <a:buNone/>
            </a:pPr>
            <a:r>
              <a:rPr lang="en-US" dirty="0"/>
              <a:t>Contact us: (505) 986-4600</a:t>
            </a:r>
          </a:p>
          <a:p>
            <a:pPr marL="0" indent="0">
              <a:buNone/>
            </a:pPr>
            <a:endParaRPr lang="en-US" dirty="0"/>
          </a:p>
          <a:p>
            <a:pPr marL="0" indent="0">
              <a:buNone/>
            </a:pPr>
            <a:r>
              <a:rPr lang="en-US" dirty="0"/>
              <a:t>Michelle Jaschke</a:t>
            </a:r>
          </a:p>
          <a:p>
            <a:pPr marL="0" indent="0">
              <a:buNone/>
            </a:pPr>
            <a:r>
              <a:rPr lang="en-US" sz="2000" dirty="0"/>
              <a:t>Capital Outlay Programs Coordinator</a:t>
            </a:r>
          </a:p>
          <a:p>
            <a:pPr marL="0" indent="0">
              <a:buNone/>
            </a:pPr>
            <a:r>
              <a:rPr lang="en-US" sz="2000" dirty="0"/>
              <a:t>Legislative Council Service</a:t>
            </a:r>
          </a:p>
          <a:p>
            <a:pPr marL="0" indent="0">
              <a:buNone/>
            </a:pPr>
            <a:r>
              <a:rPr lang="en-US" sz="2000" dirty="0"/>
              <a:t>(505) 986-4652</a:t>
            </a:r>
          </a:p>
          <a:p>
            <a:pPr marL="0" indent="0">
              <a:buNone/>
            </a:pPr>
            <a:r>
              <a:rPr lang="en-US" sz="2000" dirty="0"/>
              <a:t>Michelle.Jaschke@nmlegis.gov</a:t>
            </a:r>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458CD856-9EF9-275E-4D9F-DF506DF8489C}"/>
              </a:ext>
            </a:extLst>
          </p:cNvPr>
          <p:cNvSpPr>
            <a:spLocks noGrp="1"/>
          </p:cNvSpPr>
          <p:nvPr>
            <p:ph sz="half" idx="2"/>
          </p:nvPr>
        </p:nvSpPr>
        <p:spPr/>
        <p:txBody>
          <a:bodyPr/>
          <a:lstStyle/>
          <a:p>
            <a:endParaRPr lang="en-US" dirty="0"/>
          </a:p>
          <a:p>
            <a:endParaRPr lang="en-US" dirty="0"/>
          </a:p>
          <a:p>
            <a:endParaRPr lang="en-US" dirty="0"/>
          </a:p>
          <a:p>
            <a:pPr marL="0" indent="0">
              <a:buNone/>
            </a:pPr>
            <a:r>
              <a:rPr lang="en-US" dirty="0"/>
              <a:t>Sheila Keleher</a:t>
            </a:r>
          </a:p>
          <a:p>
            <a:pPr marL="0" indent="0">
              <a:buNone/>
            </a:pPr>
            <a:r>
              <a:rPr lang="en-US" sz="2000" dirty="0"/>
              <a:t>Researcher </a:t>
            </a:r>
          </a:p>
          <a:p>
            <a:pPr marL="0" indent="0">
              <a:buNone/>
            </a:pPr>
            <a:r>
              <a:rPr lang="en-US" sz="2000" dirty="0"/>
              <a:t>Legislative Council Service </a:t>
            </a:r>
          </a:p>
          <a:p>
            <a:pPr marL="0" indent="0">
              <a:buNone/>
            </a:pPr>
            <a:r>
              <a:rPr lang="en-US" sz="2000" dirty="0"/>
              <a:t>(505) 986-4682</a:t>
            </a:r>
          </a:p>
          <a:p>
            <a:pPr marL="0" indent="0">
              <a:buNone/>
            </a:pPr>
            <a:r>
              <a:rPr lang="en-US" sz="2000" dirty="0"/>
              <a:t>Sheila.Keleher@nmlegis.gov</a:t>
            </a:r>
          </a:p>
          <a:p>
            <a:endParaRPr lang="en-US" dirty="0"/>
          </a:p>
          <a:p>
            <a:endParaRPr lang="en-US" dirty="0"/>
          </a:p>
        </p:txBody>
      </p:sp>
      <p:sp>
        <p:nvSpPr>
          <p:cNvPr id="5" name="Date Placeholder 4">
            <a:extLst>
              <a:ext uri="{FF2B5EF4-FFF2-40B4-BE49-F238E27FC236}">
                <a16:creationId xmlns:a16="http://schemas.microsoft.com/office/drawing/2014/main" id="{DD0B9ADC-7BE1-D428-7B97-9789562CB0CD}"/>
              </a:ext>
            </a:extLst>
          </p:cNvPr>
          <p:cNvSpPr>
            <a:spLocks noGrp="1"/>
          </p:cNvSpPr>
          <p:nvPr>
            <p:ph type="dt" sz="half" idx="10"/>
          </p:nvPr>
        </p:nvSpPr>
        <p:spPr/>
        <p:txBody>
          <a:bodyPr/>
          <a:lstStyle/>
          <a:p>
            <a:r>
              <a:rPr lang="en-US"/>
              <a:t>12/3/2024</a:t>
            </a:r>
          </a:p>
        </p:txBody>
      </p:sp>
      <p:sp>
        <p:nvSpPr>
          <p:cNvPr id="6" name="Slide Number Placeholder 5">
            <a:extLst>
              <a:ext uri="{FF2B5EF4-FFF2-40B4-BE49-F238E27FC236}">
                <a16:creationId xmlns:a16="http://schemas.microsoft.com/office/drawing/2014/main" id="{F740EB3E-3236-06A2-1DB0-27798B1ABA1A}"/>
              </a:ext>
            </a:extLst>
          </p:cNvPr>
          <p:cNvSpPr>
            <a:spLocks noGrp="1"/>
          </p:cNvSpPr>
          <p:nvPr>
            <p:ph type="sldNum" sz="quarter" idx="12"/>
          </p:nvPr>
        </p:nvSpPr>
        <p:spPr/>
        <p:txBody>
          <a:bodyPr/>
          <a:lstStyle/>
          <a:p>
            <a:fld id="{401CF334-2D5C-4859-84A6-CA7E6E43FAEB}" type="slidenum">
              <a:rPr lang="en-US" smtClean="0"/>
              <a:t>13</a:t>
            </a:fld>
            <a:endParaRPr lang="en-US"/>
          </a:p>
        </p:txBody>
      </p:sp>
    </p:spTree>
    <p:extLst>
      <p:ext uri="{BB962C8B-B14F-4D97-AF65-F5344CB8AC3E}">
        <p14:creationId xmlns:p14="http://schemas.microsoft.com/office/powerpoint/2010/main" val="3814506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2" name="Content Placeholder 1"/>
          <p:cNvSpPr>
            <a:spLocks noGrp="1"/>
          </p:cNvSpPr>
          <p:nvPr>
            <p:ph idx="1"/>
          </p:nvPr>
        </p:nvSpPr>
        <p:spPr/>
        <p:txBody>
          <a:bodyPr/>
          <a:lstStyle/>
          <a:p>
            <a:endParaRPr lang="en-US" dirty="0"/>
          </a:p>
          <a:p>
            <a:r>
              <a:rPr lang="en-US" dirty="0"/>
              <a:t>Capital Outlay Project Parameters and Funding Sources</a:t>
            </a:r>
          </a:p>
          <a:p>
            <a:r>
              <a:rPr lang="en-US" dirty="0"/>
              <a:t>Capital Bills Overview</a:t>
            </a:r>
          </a:p>
          <a:p>
            <a:r>
              <a:rPr lang="en-US" dirty="0"/>
              <a:t>LCS Capital Outlay Project Request Website and Search Functions</a:t>
            </a:r>
          </a:p>
          <a:p>
            <a:r>
              <a:rPr lang="en-US" dirty="0"/>
              <a:t>Capital Outlay Request Process for Legislators</a:t>
            </a:r>
          </a:p>
          <a:p>
            <a:r>
              <a:rPr lang="en-US" dirty="0"/>
              <a:t>Anti-Donation Clause</a:t>
            </a:r>
          </a:p>
          <a:p>
            <a:r>
              <a:rPr lang="en-US" dirty="0"/>
              <a:t>House and Senate Rules</a:t>
            </a:r>
          </a:p>
        </p:txBody>
      </p:sp>
      <p:sp>
        <p:nvSpPr>
          <p:cNvPr id="4" name="Date Placeholder 3">
            <a:extLst>
              <a:ext uri="{FF2B5EF4-FFF2-40B4-BE49-F238E27FC236}">
                <a16:creationId xmlns:a16="http://schemas.microsoft.com/office/drawing/2014/main" id="{1439B2A6-6F6F-2F88-3B8D-8C18B56DB837}"/>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296D7918-F2EB-5B43-77A9-F3F0300DBC0E}"/>
              </a:ext>
            </a:extLst>
          </p:cNvPr>
          <p:cNvSpPr>
            <a:spLocks noGrp="1"/>
          </p:cNvSpPr>
          <p:nvPr>
            <p:ph type="sldNum" sz="quarter" idx="12"/>
          </p:nvPr>
        </p:nvSpPr>
        <p:spPr/>
        <p:txBody>
          <a:bodyPr/>
          <a:lstStyle/>
          <a:p>
            <a:fld id="{401CF334-2D5C-4859-84A6-CA7E6E43FAEB}" type="slidenum">
              <a:rPr lang="en-US" smtClean="0"/>
              <a:t>2</a:t>
            </a:fld>
            <a:endParaRPr lang="en-US"/>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sz="2000" b="1" dirty="0"/>
          </a:p>
          <a:p>
            <a:pPr marL="0" indent="0">
              <a:buNone/>
            </a:pPr>
            <a:r>
              <a:rPr lang="en-US" sz="2000" b="1" dirty="0"/>
              <a:t>The Property Control Act defines a capital outlay project as the acquisition, improvement, alteration or reconstruction of an asset of a long-term character </a:t>
            </a:r>
          </a:p>
          <a:p>
            <a:pPr marL="0" indent="0">
              <a:buNone/>
            </a:pPr>
            <a:r>
              <a:rPr lang="en-US" sz="2000" b="1" dirty="0"/>
              <a:t>	- </a:t>
            </a:r>
            <a:r>
              <a:rPr lang="en-US" sz="2000" dirty="0"/>
              <a:t>and further, that a capital outlay project includes all of the proposed expenditures related to the entire undertaking; for example, if you are building an equipment storage facility, you can plan, design, construct and equip that facility.</a:t>
            </a:r>
          </a:p>
          <a:p>
            <a:pPr marL="0" indent="0">
              <a:buNone/>
            </a:pPr>
            <a:endParaRPr lang="en-US" sz="1600" dirty="0"/>
          </a:p>
          <a:p>
            <a:r>
              <a:rPr lang="en-US" sz="2400" dirty="0">
                <a:solidFill>
                  <a:schemeClr val="accent1"/>
                </a:solidFill>
              </a:rPr>
              <a:t>Funding Sources</a:t>
            </a:r>
          </a:p>
          <a:p>
            <a:r>
              <a:rPr lang="en-US" sz="2000" dirty="0"/>
              <a:t>Severance Tax Bonds</a:t>
            </a:r>
          </a:p>
          <a:p>
            <a:r>
              <a:rPr lang="en-US" sz="2000" dirty="0"/>
              <a:t>General Fund</a:t>
            </a:r>
          </a:p>
          <a:p>
            <a:r>
              <a:rPr lang="en-US" sz="2000" dirty="0"/>
              <a:t>General Obligation Bonds</a:t>
            </a:r>
          </a:p>
          <a:p>
            <a:endParaRPr lang="en-US" sz="2000" dirty="0"/>
          </a:p>
          <a:p>
            <a:pPr marL="0" indent="0">
              <a:buNone/>
            </a:pPr>
            <a:endParaRPr lang="en-US" sz="1600" dirty="0"/>
          </a:p>
        </p:txBody>
      </p:sp>
      <p:sp>
        <p:nvSpPr>
          <p:cNvPr id="5" name="Title 4">
            <a:extLst>
              <a:ext uri="{FF2B5EF4-FFF2-40B4-BE49-F238E27FC236}">
                <a16:creationId xmlns:a16="http://schemas.microsoft.com/office/drawing/2014/main" id="{61212488-566F-F6BB-69CA-67E98A1C3B5D}"/>
              </a:ext>
            </a:extLst>
          </p:cNvPr>
          <p:cNvSpPr>
            <a:spLocks noGrp="1"/>
          </p:cNvSpPr>
          <p:nvPr>
            <p:ph type="title"/>
          </p:nvPr>
        </p:nvSpPr>
        <p:spPr/>
        <p:txBody>
          <a:bodyPr>
            <a:noAutofit/>
          </a:bodyPr>
          <a:lstStyle/>
          <a:p>
            <a:r>
              <a:rPr lang="en-US" sz="3200" dirty="0"/>
              <a:t>Capital Project Parameters and Funding Sources</a:t>
            </a:r>
          </a:p>
        </p:txBody>
      </p:sp>
      <p:sp>
        <p:nvSpPr>
          <p:cNvPr id="3" name="Date Placeholder 2">
            <a:extLst>
              <a:ext uri="{FF2B5EF4-FFF2-40B4-BE49-F238E27FC236}">
                <a16:creationId xmlns:a16="http://schemas.microsoft.com/office/drawing/2014/main" id="{D508A3F6-7FD0-621A-5C0E-AE872E222B12}"/>
              </a:ext>
            </a:extLst>
          </p:cNvPr>
          <p:cNvSpPr>
            <a:spLocks noGrp="1"/>
          </p:cNvSpPr>
          <p:nvPr>
            <p:ph type="dt" sz="half" idx="10"/>
          </p:nvPr>
        </p:nvSpPr>
        <p:spPr/>
        <p:txBody>
          <a:bodyPr/>
          <a:lstStyle/>
          <a:p>
            <a:r>
              <a:rPr lang="en-US"/>
              <a:t>12/3/2024</a:t>
            </a:r>
          </a:p>
        </p:txBody>
      </p:sp>
      <p:sp>
        <p:nvSpPr>
          <p:cNvPr id="4" name="Slide Number Placeholder 3">
            <a:extLst>
              <a:ext uri="{FF2B5EF4-FFF2-40B4-BE49-F238E27FC236}">
                <a16:creationId xmlns:a16="http://schemas.microsoft.com/office/drawing/2014/main" id="{53964217-525D-BB06-2711-E207A784B4C2}"/>
              </a:ext>
            </a:extLst>
          </p:cNvPr>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Capital Outlay Bills</a:t>
            </a:r>
          </a:p>
        </p:txBody>
      </p:sp>
      <p:sp>
        <p:nvSpPr>
          <p:cNvPr id="2" name="Content Placeholder 1"/>
          <p:cNvSpPr>
            <a:spLocks noGrp="1"/>
          </p:cNvSpPr>
          <p:nvPr>
            <p:ph idx="1"/>
          </p:nvPr>
        </p:nvSpPr>
        <p:spPr/>
        <p:txBody>
          <a:bodyPr>
            <a:normAutofit lnSpcReduction="10000"/>
          </a:bodyPr>
          <a:lstStyle/>
          <a:p>
            <a:endParaRPr lang="en-US" dirty="0"/>
          </a:p>
          <a:p>
            <a:r>
              <a:rPr lang="en-US" dirty="0"/>
              <a:t>Capital Projects Bill</a:t>
            </a:r>
          </a:p>
          <a:p>
            <a:pPr lvl="1"/>
            <a:r>
              <a:rPr lang="en-US" dirty="0"/>
              <a:t>Introduced as “statewide” projects</a:t>
            </a:r>
          </a:p>
          <a:p>
            <a:pPr lvl="1"/>
            <a:r>
              <a:rPr lang="en-US" dirty="0"/>
              <a:t>Substituted in committee to include members’ funded projects</a:t>
            </a:r>
          </a:p>
          <a:p>
            <a:r>
              <a:rPr lang="en-US" dirty="0"/>
              <a:t>Capital Project Reauthorizations</a:t>
            </a:r>
          </a:p>
          <a:p>
            <a:pPr lvl="1"/>
            <a:r>
              <a:rPr lang="en-US" dirty="0"/>
              <a:t>Time extensions, change of scope, change of agency</a:t>
            </a:r>
          </a:p>
          <a:p>
            <a:pPr lvl="1"/>
            <a:r>
              <a:rPr lang="en-US" dirty="0"/>
              <a:t>Project may only be reauthorized for a two-year period</a:t>
            </a:r>
          </a:p>
          <a:p>
            <a:r>
              <a:rPr lang="en-US" dirty="0"/>
              <a:t>General Obligation Bond Bill</a:t>
            </a:r>
          </a:p>
          <a:p>
            <a:pPr lvl="1"/>
            <a:r>
              <a:rPr lang="en-US" dirty="0"/>
              <a:t>Produced every other year</a:t>
            </a:r>
          </a:p>
          <a:p>
            <a:pPr lvl="1"/>
            <a:r>
              <a:rPr lang="en-US" dirty="0"/>
              <a:t>Includes ballot initiatives for senior centers, higher education, libraries</a:t>
            </a:r>
          </a:p>
        </p:txBody>
      </p:sp>
      <p:sp>
        <p:nvSpPr>
          <p:cNvPr id="4" name="Date Placeholder 3">
            <a:extLst>
              <a:ext uri="{FF2B5EF4-FFF2-40B4-BE49-F238E27FC236}">
                <a16:creationId xmlns:a16="http://schemas.microsoft.com/office/drawing/2014/main" id="{8E7DE5EA-B062-4051-4193-B0A5E0673AFE}"/>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4A749985-86CF-9BE6-EBAC-CF2AC08B8A3A}"/>
              </a:ext>
            </a:extLst>
          </p:cNvPr>
          <p:cNvSpPr>
            <a:spLocks noGrp="1"/>
          </p:cNvSpPr>
          <p:nvPr>
            <p:ph type="sldNum" sz="quarter" idx="12"/>
          </p:nvPr>
        </p:nvSpPr>
        <p:spPr/>
        <p:txBody>
          <a:bodyPr/>
          <a:lstStyle/>
          <a:p>
            <a:fld id="{401CF334-2D5C-4859-84A6-CA7E6E43FAEB}" type="slidenum">
              <a:rPr lang="en-US" smtClean="0"/>
              <a:t>4</a:t>
            </a:fld>
            <a:endParaRPr lang="en-US"/>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Capital Outlay Project Request Website</a:t>
            </a:r>
          </a:p>
        </p:txBody>
      </p:sp>
      <p:sp>
        <p:nvSpPr>
          <p:cNvPr id="2" name="Content Placeholder 1"/>
          <p:cNvSpPr>
            <a:spLocks noGrp="1"/>
          </p:cNvSpPr>
          <p:nvPr>
            <p:ph idx="1"/>
          </p:nvPr>
        </p:nvSpPr>
        <p:spPr/>
        <p:txBody>
          <a:bodyPr>
            <a:normAutofit lnSpcReduction="10000"/>
          </a:bodyPr>
          <a:lstStyle/>
          <a:p>
            <a:endParaRPr lang="en-US" dirty="0"/>
          </a:p>
          <a:p>
            <a:r>
              <a:rPr lang="en-US" dirty="0"/>
              <a:t>LCS website collects project requests from eligible entities</a:t>
            </a:r>
          </a:p>
          <a:p>
            <a:pPr lvl="1"/>
            <a:r>
              <a:rPr lang="en-US" dirty="0">
                <a:hlinkClick r:id="rId2"/>
              </a:rPr>
              <a:t>https://www.nmlegis.gov/CapitalOutlayWeb/</a:t>
            </a:r>
            <a:endParaRPr lang="en-US" dirty="0"/>
          </a:p>
          <a:p>
            <a:pPr lvl="1"/>
            <a:r>
              <a:rPr lang="en-US" dirty="0"/>
              <a:t>Site opened 10/17/24 and will close 12/13/24</a:t>
            </a:r>
          </a:p>
          <a:p>
            <a:pPr lvl="1"/>
            <a:r>
              <a:rPr lang="en-US" dirty="0"/>
              <a:t>Projects must be submitted by the deadline to be considered for funding</a:t>
            </a:r>
          </a:p>
          <a:p>
            <a:r>
              <a:rPr lang="en-US" dirty="0"/>
              <a:t>Search Functions:</a:t>
            </a:r>
          </a:p>
          <a:p>
            <a:pPr lvl="1"/>
            <a:r>
              <a:rPr lang="en-US" dirty="0"/>
              <a:t>Use the LCS Web ID or a keyword to access project summary sheets</a:t>
            </a:r>
          </a:p>
          <a:p>
            <a:pPr lvl="1"/>
            <a:r>
              <a:rPr lang="en-US" dirty="0"/>
              <a:t>Use the Submitted Projects Search to search by entity or by county</a:t>
            </a:r>
          </a:p>
          <a:p>
            <a:pPr lvl="1"/>
            <a:r>
              <a:rPr lang="en-US" dirty="0"/>
              <a:t>Governor’s request site:  </a:t>
            </a:r>
            <a:r>
              <a:rPr lang="en-US" dirty="0">
                <a:hlinkClick r:id="rId3"/>
              </a:rPr>
              <a:t>https://www.governor.state.nm.us/request-capital-outlay/</a:t>
            </a:r>
            <a:endParaRPr lang="en-US" dirty="0"/>
          </a:p>
          <a:p>
            <a:pPr lvl="1"/>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B7D41824-CEB5-2F0A-70BB-9D3B88E59856}"/>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E4BF6439-CE00-4C45-94CB-C24C178D5C6B}"/>
              </a:ext>
            </a:extLst>
          </p:cNvPr>
          <p:cNvSpPr>
            <a:spLocks noGrp="1"/>
          </p:cNvSpPr>
          <p:nvPr>
            <p:ph type="sldNum" sz="quarter" idx="12"/>
          </p:nvPr>
        </p:nvSpPr>
        <p:spPr/>
        <p:txBody>
          <a:bodyPr/>
          <a:lstStyle/>
          <a:p>
            <a:fld id="{401CF334-2D5C-4859-84A6-CA7E6E43FAEB}" type="slidenum">
              <a:rPr lang="en-US" smtClean="0"/>
              <a:t>5</a:t>
            </a:fld>
            <a:endParaRPr lang="en-US"/>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A0C88-38BF-2E07-8DC2-77FC93815810}"/>
              </a:ext>
            </a:extLst>
          </p:cNvPr>
          <p:cNvSpPr>
            <a:spLocks noGrp="1"/>
          </p:cNvSpPr>
          <p:nvPr>
            <p:ph type="title"/>
          </p:nvPr>
        </p:nvSpPr>
        <p:spPr/>
        <p:txBody>
          <a:bodyPr>
            <a:noAutofit/>
          </a:bodyPr>
          <a:lstStyle/>
          <a:p>
            <a:r>
              <a:rPr lang="en-US" sz="2400" dirty="0">
                <a:hlinkClick r:id="rId2"/>
              </a:rPr>
              <a:t>https://www.nmlegis.gov/CapitalOutlayWeb/Default</a:t>
            </a:r>
            <a:br>
              <a:rPr lang="en-US" sz="2400" dirty="0"/>
            </a:br>
            <a:endParaRPr lang="en-US" sz="2400" dirty="0"/>
          </a:p>
        </p:txBody>
      </p:sp>
      <p:pic>
        <p:nvPicPr>
          <p:cNvPr id="6" name="Picture 5">
            <a:extLst>
              <a:ext uri="{FF2B5EF4-FFF2-40B4-BE49-F238E27FC236}">
                <a16:creationId xmlns:a16="http://schemas.microsoft.com/office/drawing/2014/main" id="{47C27617-1F0E-60D1-CF9E-F794AE4777A2}"/>
              </a:ext>
            </a:extLst>
          </p:cNvPr>
          <p:cNvPicPr>
            <a:picLocks noChangeAspect="1"/>
          </p:cNvPicPr>
          <p:nvPr/>
        </p:nvPicPr>
        <p:blipFill>
          <a:blip r:embed="rId3"/>
          <a:stretch>
            <a:fillRect/>
          </a:stretch>
        </p:blipFill>
        <p:spPr>
          <a:xfrm>
            <a:off x="596630" y="1971344"/>
            <a:ext cx="10774279" cy="4744112"/>
          </a:xfrm>
          <a:prstGeom prst="rect">
            <a:avLst/>
          </a:prstGeom>
        </p:spPr>
      </p:pic>
      <p:sp>
        <p:nvSpPr>
          <p:cNvPr id="3" name="Date Placeholder 2">
            <a:extLst>
              <a:ext uri="{FF2B5EF4-FFF2-40B4-BE49-F238E27FC236}">
                <a16:creationId xmlns:a16="http://schemas.microsoft.com/office/drawing/2014/main" id="{C01AD503-B379-D000-0AE0-F48F75311B62}"/>
              </a:ext>
            </a:extLst>
          </p:cNvPr>
          <p:cNvSpPr>
            <a:spLocks noGrp="1"/>
          </p:cNvSpPr>
          <p:nvPr>
            <p:ph type="dt" sz="half" idx="10"/>
          </p:nvPr>
        </p:nvSpPr>
        <p:spPr/>
        <p:txBody>
          <a:bodyPr/>
          <a:lstStyle/>
          <a:p>
            <a:r>
              <a:rPr lang="en-US"/>
              <a:t>12/3/2024</a:t>
            </a:r>
          </a:p>
        </p:txBody>
      </p:sp>
      <p:sp>
        <p:nvSpPr>
          <p:cNvPr id="4" name="Slide Number Placeholder 3">
            <a:extLst>
              <a:ext uri="{FF2B5EF4-FFF2-40B4-BE49-F238E27FC236}">
                <a16:creationId xmlns:a16="http://schemas.microsoft.com/office/drawing/2014/main" id="{0C88D78F-562C-A83B-C2DC-5586365BF7C1}"/>
              </a:ext>
            </a:extLst>
          </p:cNvPr>
          <p:cNvSpPr>
            <a:spLocks noGrp="1"/>
          </p:cNvSpPr>
          <p:nvPr>
            <p:ph type="sldNum" sz="quarter" idx="12"/>
          </p:nvPr>
        </p:nvSpPr>
        <p:spPr/>
        <p:txBody>
          <a:bodyPr/>
          <a:lstStyle/>
          <a:p>
            <a:fld id="{401CF334-2D5C-4859-84A6-CA7E6E43FAEB}" type="slidenum">
              <a:rPr lang="en-US" smtClean="0"/>
              <a:t>6</a:t>
            </a:fld>
            <a:endParaRPr lang="en-US"/>
          </a:p>
        </p:txBody>
      </p:sp>
    </p:spTree>
    <p:extLst>
      <p:ext uri="{BB962C8B-B14F-4D97-AF65-F5344CB8AC3E}">
        <p14:creationId xmlns:p14="http://schemas.microsoft.com/office/powerpoint/2010/main" val="634250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F56-EC18-A9EB-9C41-5CB56B9B7D8C}"/>
              </a:ext>
            </a:extLst>
          </p:cNvPr>
          <p:cNvSpPr>
            <a:spLocks noGrp="1"/>
          </p:cNvSpPr>
          <p:nvPr>
            <p:ph type="title"/>
          </p:nvPr>
        </p:nvSpPr>
        <p:spPr/>
        <p:txBody>
          <a:bodyPr>
            <a:noAutofit/>
          </a:bodyPr>
          <a:lstStyle/>
          <a:p>
            <a:r>
              <a:rPr lang="en-US" sz="2400" dirty="0">
                <a:hlinkClick r:id="rId2"/>
              </a:rPr>
              <a:t>https://www.nmlegis.gov/Legislation/BillFinder/Capital_Outlay</a:t>
            </a:r>
            <a:br>
              <a:rPr lang="en-US" sz="1800" dirty="0"/>
            </a:br>
            <a:endParaRPr lang="en-US" sz="1800" dirty="0"/>
          </a:p>
        </p:txBody>
      </p:sp>
      <p:pic>
        <p:nvPicPr>
          <p:cNvPr id="4" name="Picture 3">
            <a:extLst>
              <a:ext uri="{FF2B5EF4-FFF2-40B4-BE49-F238E27FC236}">
                <a16:creationId xmlns:a16="http://schemas.microsoft.com/office/drawing/2014/main" id="{01F151B8-9B1F-1756-415C-4BEBC1E210EC}"/>
              </a:ext>
            </a:extLst>
          </p:cNvPr>
          <p:cNvPicPr>
            <a:picLocks noChangeAspect="1"/>
          </p:cNvPicPr>
          <p:nvPr/>
        </p:nvPicPr>
        <p:blipFill>
          <a:blip r:embed="rId3"/>
          <a:stretch>
            <a:fillRect/>
          </a:stretch>
        </p:blipFill>
        <p:spPr>
          <a:xfrm>
            <a:off x="683450" y="2123570"/>
            <a:ext cx="10926700" cy="4458322"/>
          </a:xfrm>
          <a:prstGeom prst="rect">
            <a:avLst/>
          </a:prstGeom>
        </p:spPr>
      </p:pic>
      <p:sp>
        <p:nvSpPr>
          <p:cNvPr id="3" name="Date Placeholder 2">
            <a:extLst>
              <a:ext uri="{FF2B5EF4-FFF2-40B4-BE49-F238E27FC236}">
                <a16:creationId xmlns:a16="http://schemas.microsoft.com/office/drawing/2014/main" id="{F5C81682-02B8-354D-F76F-9D12624F486E}"/>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2BBF73BA-BA92-5AB5-D1BB-C65FAFC7815A}"/>
              </a:ext>
            </a:extLst>
          </p:cNvPr>
          <p:cNvSpPr>
            <a:spLocks noGrp="1"/>
          </p:cNvSpPr>
          <p:nvPr>
            <p:ph type="sldNum" sz="quarter" idx="12"/>
          </p:nvPr>
        </p:nvSpPr>
        <p:spPr/>
        <p:txBody>
          <a:bodyPr/>
          <a:lstStyle/>
          <a:p>
            <a:fld id="{401CF334-2D5C-4859-84A6-CA7E6E43FAEB}" type="slidenum">
              <a:rPr lang="en-US" smtClean="0"/>
              <a:t>7</a:t>
            </a:fld>
            <a:endParaRPr lang="en-US"/>
          </a:p>
        </p:txBody>
      </p:sp>
    </p:spTree>
    <p:extLst>
      <p:ext uri="{BB962C8B-B14F-4D97-AF65-F5344CB8AC3E}">
        <p14:creationId xmlns:p14="http://schemas.microsoft.com/office/powerpoint/2010/main" val="2071263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127938E-0A40-5AA6-A64A-627EFCE1FBED}"/>
              </a:ext>
            </a:extLst>
          </p:cNvPr>
          <p:cNvPicPr>
            <a:picLocks noChangeAspect="1"/>
          </p:cNvPicPr>
          <p:nvPr/>
        </p:nvPicPr>
        <p:blipFill>
          <a:blip r:embed="rId2"/>
          <a:stretch>
            <a:fillRect/>
          </a:stretch>
        </p:blipFill>
        <p:spPr>
          <a:xfrm>
            <a:off x="680281" y="1284304"/>
            <a:ext cx="10831437" cy="5087060"/>
          </a:xfrm>
          <a:prstGeom prst="rect">
            <a:avLst/>
          </a:prstGeom>
        </p:spPr>
      </p:pic>
      <p:sp>
        <p:nvSpPr>
          <p:cNvPr id="2" name="Date Placeholder 1">
            <a:extLst>
              <a:ext uri="{FF2B5EF4-FFF2-40B4-BE49-F238E27FC236}">
                <a16:creationId xmlns:a16="http://schemas.microsoft.com/office/drawing/2014/main" id="{C1154854-5E43-EFDB-D8D3-F26571448A75}"/>
              </a:ext>
            </a:extLst>
          </p:cNvPr>
          <p:cNvSpPr>
            <a:spLocks noGrp="1"/>
          </p:cNvSpPr>
          <p:nvPr>
            <p:ph type="dt" sz="half" idx="10"/>
          </p:nvPr>
        </p:nvSpPr>
        <p:spPr/>
        <p:txBody>
          <a:bodyPr/>
          <a:lstStyle/>
          <a:p>
            <a:r>
              <a:rPr lang="en-US"/>
              <a:t>12/3/2024</a:t>
            </a:r>
          </a:p>
        </p:txBody>
      </p:sp>
      <p:sp>
        <p:nvSpPr>
          <p:cNvPr id="4" name="Slide Number Placeholder 3">
            <a:extLst>
              <a:ext uri="{FF2B5EF4-FFF2-40B4-BE49-F238E27FC236}">
                <a16:creationId xmlns:a16="http://schemas.microsoft.com/office/drawing/2014/main" id="{88CDF030-B086-94B1-6793-79607F517C9B}"/>
              </a:ext>
            </a:extLst>
          </p:cNvPr>
          <p:cNvSpPr>
            <a:spLocks noGrp="1"/>
          </p:cNvSpPr>
          <p:nvPr>
            <p:ph type="sldNum" sz="quarter" idx="12"/>
          </p:nvPr>
        </p:nvSpPr>
        <p:spPr/>
        <p:txBody>
          <a:bodyPr/>
          <a:lstStyle/>
          <a:p>
            <a:fld id="{401CF334-2D5C-4859-84A6-CA7E6E43FAEB}" type="slidenum">
              <a:rPr lang="en-US" smtClean="0"/>
              <a:t>8</a:t>
            </a:fld>
            <a:endParaRPr lang="en-US"/>
          </a:p>
        </p:txBody>
      </p:sp>
    </p:spTree>
    <p:extLst>
      <p:ext uri="{BB962C8B-B14F-4D97-AF65-F5344CB8AC3E}">
        <p14:creationId xmlns:p14="http://schemas.microsoft.com/office/powerpoint/2010/main" val="444880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Request Process for Legislators</a:t>
            </a:r>
          </a:p>
        </p:txBody>
      </p:sp>
      <p:sp>
        <p:nvSpPr>
          <p:cNvPr id="2" name="Content Placeholder 1"/>
          <p:cNvSpPr>
            <a:spLocks noGrp="1"/>
          </p:cNvSpPr>
          <p:nvPr>
            <p:ph idx="1"/>
          </p:nvPr>
        </p:nvSpPr>
        <p:spPr/>
        <p:txBody>
          <a:bodyPr>
            <a:normAutofit/>
          </a:bodyPr>
          <a:lstStyle/>
          <a:p>
            <a:endParaRPr lang="en-US" dirty="0"/>
          </a:p>
          <a:p>
            <a:r>
              <a:rPr lang="en-US" dirty="0"/>
              <a:t>Members select sponsored projects</a:t>
            </a:r>
          </a:p>
          <a:p>
            <a:pPr lvl="1"/>
            <a:r>
              <a:rPr lang="en-US" dirty="0"/>
              <a:t>The sponsored projects list is used to create members’ Capital Outlay Requests (CORs) that are read into the record at the introduction deadline</a:t>
            </a:r>
          </a:p>
          <a:p>
            <a:pPr lvl="1"/>
            <a:r>
              <a:rPr lang="en-US" dirty="0"/>
              <a:t>CORs are subject to the requirements for bill introduction</a:t>
            </a:r>
          </a:p>
          <a:p>
            <a:pPr lvl="1"/>
            <a:r>
              <a:rPr lang="en-US" dirty="0"/>
              <a:t>CORs are then used to create members’ funding sheets</a:t>
            </a:r>
          </a:p>
          <a:p>
            <a:r>
              <a:rPr lang="en-US" dirty="0"/>
              <a:t>Funding guidance goes out to members</a:t>
            </a:r>
          </a:p>
          <a:p>
            <a:r>
              <a:rPr lang="en-US" dirty="0"/>
              <a:t>Funding information becomes public 30 days after end of session</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0A595991-B0E4-211C-CF07-D411BF7C7385}"/>
              </a:ext>
            </a:extLst>
          </p:cNvPr>
          <p:cNvSpPr>
            <a:spLocks noGrp="1"/>
          </p:cNvSpPr>
          <p:nvPr>
            <p:ph type="dt" sz="half" idx="10"/>
          </p:nvPr>
        </p:nvSpPr>
        <p:spPr/>
        <p:txBody>
          <a:bodyPr/>
          <a:lstStyle/>
          <a:p>
            <a:r>
              <a:rPr lang="en-US"/>
              <a:t>12/3/2024</a:t>
            </a:r>
          </a:p>
        </p:txBody>
      </p:sp>
      <p:sp>
        <p:nvSpPr>
          <p:cNvPr id="5" name="Slide Number Placeholder 4">
            <a:extLst>
              <a:ext uri="{FF2B5EF4-FFF2-40B4-BE49-F238E27FC236}">
                <a16:creationId xmlns:a16="http://schemas.microsoft.com/office/drawing/2014/main" id="{5027917D-2940-5F1D-A5EB-C08490E1990E}"/>
              </a:ext>
            </a:extLst>
          </p:cNvPr>
          <p:cNvSpPr>
            <a:spLocks noGrp="1"/>
          </p:cNvSpPr>
          <p:nvPr>
            <p:ph type="sldNum" sz="quarter" idx="12"/>
          </p:nvPr>
        </p:nvSpPr>
        <p:spPr/>
        <p:txBody>
          <a:bodyPr/>
          <a:lstStyle/>
          <a:p>
            <a:fld id="{401CF334-2D5C-4859-84A6-CA7E6E43FAEB}" type="slidenum">
              <a:rPr lang="en-US" smtClean="0"/>
              <a:t>9</a:t>
            </a:fld>
            <a:endParaRPr lang="en-US"/>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10119</TotalTime>
  <Words>699</Words>
  <Application>Microsoft Office PowerPoint</Application>
  <PresentationFormat>Widescreen</PresentationFormat>
  <Paragraphs>114</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vt:lpstr>
      <vt:lpstr>Century Gothic</vt:lpstr>
      <vt:lpstr>Palatino Linotype</vt:lpstr>
      <vt:lpstr>PalatinoLinotype-Roman</vt:lpstr>
      <vt:lpstr>PalatinoLinotype-Roman,Italic</vt:lpstr>
      <vt:lpstr>TimesNewRomanPSMT</vt:lpstr>
      <vt:lpstr>Wingdings 2</vt:lpstr>
      <vt:lpstr>Presentation on brainstorming</vt:lpstr>
      <vt:lpstr>Capital Outlay Request Process 2025</vt:lpstr>
      <vt:lpstr>Agenda</vt:lpstr>
      <vt:lpstr>Capital Project Parameters and Funding Sources</vt:lpstr>
      <vt:lpstr>Capital Outlay Bills</vt:lpstr>
      <vt:lpstr>Capital Outlay Project Request Website</vt:lpstr>
      <vt:lpstr>https://www.nmlegis.gov/CapitalOutlayWeb/Default </vt:lpstr>
      <vt:lpstr>https://www.nmlegis.gov/Legislation/BillFinder/Capital_Outlay </vt:lpstr>
      <vt:lpstr>PowerPoint Presentation</vt:lpstr>
      <vt:lpstr>Request Process for Legislators</vt:lpstr>
      <vt:lpstr>Funding Guideline Reminder</vt:lpstr>
      <vt:lpstr>Anti-Donation Clause</vt:lpstr>
      <vt:lpstr>House and Senate Rules</vt:lpstr>
      <vt:lpstr>Capital Outlay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Jaschke, Michelle</dc:creator>
  <cp:lastModifiedBy>Jaschke, Michelle</cp:lastModifiedBy>
  <cp:revision>12</cp:revision>
  <dcterms:created xsi:type="dcterms:W3CDTF">2024-10-25T20:10:29Z</dcterms:created>
  <dcterms:modified xsi:type="dcterms:W3CDTF">2024-12-03T15:19:39Z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