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sldIdLst>
    <p:sldId id="256" r:id="rId2"/>
    <p:sldId id="271" r:id="rId3"/>
    <p:sldId id="262" r:id="rId4"/>
    <p:sldId id="274" r:id="rId5"/>
    <p:sldId id="263" r:id="rId6"/>
    <p:sldId id="272" r:id="rId7"/>
    <p:sldId id="264" r:id="rId8"/>
    <p:sldId id="257" r:id="rId9"/>
    <p:sldId id="270" r:id="rId10"/>
    <p:sldId id="275" r:id="rId11"/>
    <p:sldId id="277" r:id="rId12"/>
    <p:sldId id="258" r:id="rId13"/>
    <p:sldId id="259" r:id="rId14"/>
    <p:sldId id="278" r:id="rId15"/>
    <p:sldId id="276" r:id="rId16"/>
    <p:sldId id="273" r:id="rId17"/>
    <p:sldId id="261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985243D-8CEF-4BBA-ABE5-67A77A40FEAE}" type="datetimeFigureOut">
              <a:rPr lang="en-US" smtClean="0"/>
              <a:pPr/>
              <a:t>12/7/2017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B63CA64-4910-40F9-B84E-4DC8AE254D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274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7E6D-9627-49A7-8386-68AE850C845F}" type="datetime1">
              <a:rPr lang="en-US" smtClean="0"/>
              <a:pPr/>
              <a:t>12/7/2017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LRB\LFCFREQUNETFIR ERRORS</a:t>
            </a: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E24E62-79C4-4173-9A6E-F65E2CE03F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5D745-B194-4B55-8706-CDE78DE62CC6}" type="datetime1">
              <a:rPr lang="en-US" smtClean="0"/>
              <a:pPr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LRB\LFCFREQUNETFIR ERRORS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FE24E62-79C4-4173-9A6E-F65E2CE03F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21FD-2F5B-4F64-905F-2CED51E10F2B}" type="datetime1">
              <a:rPr lang="en-US" smtClean="0"/>
              <a:pPr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LRB\LFCFREQUNETFIR ERRORS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5E75-0B33-4A3D-8FB6-B44C4ACC6FC6}" type="datetime1">
              <a:rPr lang="en-US" smtClean="0"/>
              <a:pPr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LRB\LFCFREQUNETFIR ERRORS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FE24E62-79C4-4173-9A6E-F65E2CE03F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LRB\LFCFREQUNETFIR ERRORS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D8CC-B642-494C-B0D0-2F380ECC0572}" type="datetime1">
              <a:rPr lang="en-US" smtClean="0"/>
              <a:pPr/>
              <a:t>12/7/2017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E24E62-79C4-4173-9A6E-F65E2CE03F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6AA84CC-900D-45F7-997F-F9C6AE8BAF4E}" type="datetime1">
              <a:rPr lang="en-US" smtClean="0"/>
              <a:pPr/>
              <a:t>12/7/2017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LRB\LFCFREQUNETFIR ERRORS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FF33-7C83-42DB-A762-F7348B1450E5}" type="datetime1">
              <a:rPr lang="en-US" smtClean="0"/>
              <a:pPr/>
              <a:t>12/7/2017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dirty="0"/>
              <a:t>LRB\LFCFREQUNETFIR ERRORS</a:t>
            </a: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FE24E62-79C4-4173-9A6E-F65E2CE03F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C617-D8A5-497D-B649-E0EB9EBC6D63}" type="datetime1">
              <a:rPr lang="en-US" smtClean="0"/>
              <a:pPr/>
              <a:t>12/7/2017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LRB\LFCFREQUNETFIR ERRORS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FE24E62-79C4-4173-9A6E-F65E2CE03F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92878-4DF8-4D37-9F30-DAD1A4E351E2}" type="datetime1">
              <a:rPr lang="en-US" smtClean="0"/>
              <a:pPr/>
              <a:t>12/7/2017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LRB\LFCFREQUNETFIR ERRORS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FE24E62-79C4-4173-9A6E-F65E2CE03F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E24E62-79C4-4173-9A6E-F65E2CE03F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C854C-399C-4EBC-AD92-3617FE5860D0}" type="datetime1">
              <a:rPr lang="en-US" smtClean="0"/>
              <a:pPr/>
              <a:t>12/7/2017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dirty="0"/>
              <a:t>LRB\LFCFREQUNETFIR ERRORS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FE24E62-79C4-4173-9A6E-F65E2CE03F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9D72257-BBAD-4F6B-89B6-0EF06F8E26A6}" type="datetime1">
              <a:rPr lang="en-US" smtClean="0"/>
              <a:pPr/>
              <a:t>12/7/2017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dirty="0"/>
              <a:t>LRB\LFCFREQUNETFIR ERRORS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52442B7-479D-489C-9328-99F2BFE9F983}" type="datetime1">
              <a:rPr lang="en-US" smtClean="0"/>
              <a:pPr/>
              <a:t>12/7/2017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LRB\LFCFREQUNETFIR ERRORS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E24E62-79C4-4173-9A6E-F65E2CE03F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DFA@STATE.NM.US" TargetMode="External"/><Relationship Id="rId2" Type="http://schemas.openxmlformats.org/officeDocument/2006/relationships/hyperlink" Target="mailto:LFC@NMLEGIS.GOV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352800"/>
            <a:ext cx="6400800" cy="1752600"/>
          </a:xfrm>
        </p:spPr>
        <p:txBody>
          <a:bodyPr>
            <a:normAutofit/>
          </a:bodyPr>
          <a:lstStyle/>
          <a:p>
            <a:r>
              <a:rPr lang="en-US" sz="2800" dirty="0"/>
              <a:t>FIR TRAINING SESSION</a:t>
            </a:r>
          </a:p>
          <a:p>
            <a:r>
              <a:rPr lang="en-US" sz="2800" dirty="0"/>
              <a:t>JANUARY 5, </a:t>
            </a:r>
            <a:r>
              <a:rPr lang="en-US" sz="2800" dirty="0" smtClean="0"/>
              <a:t>2018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AGENCY FIR </a:t>
            </a:r>
            <a:r>
              <a:rPr lang="en-US" sz="2800" dirty="0"/>
              <a:t>TRAINING</a:t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90452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LFC FIR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000" dirty="0"/>
              <a:t>	</a:t>
            </a:r>
          </a:p>
          <a:p>
            <a:pPr>
              <a:buClrTx/>
            </a:pPr>
            <a:r>
              <a:rPr lang="en-US" sz="2800" dirty="0"/>
              <a:t>BILL SUMMARY</a:t>
            </a:r>
          </a:p>
          <a:p>
            <a:pPr lvl="1">
              <a:buClrTx/>
            </a:pPr>
            <a:r>
              <a:rPr lang="en-US" sz="2300" dirty="0"/>
              <a:t>DISCUSS HOW AGENCY INTERPRETS THE BILL</a:t>
            </a:r>
          </a:p>
          <a:p>
            <a:pPr lvl="1"/>
            <a:endParaRPr lang="en-US" sz="2300" dirty="0"/>
          </a:p>
          <a:p>
            <a:pPr>
              <a:buClrTx/>
            </a:pPr>
            <a:r>
              <a:rPr lang="en-US" sz="2800" dirty="0"/>
              <a:t>FISCAL IMPLEMENTATION</a:t>
            </a:r>
          </a:p>
          <a:p>
            <a:pPr lvl="1">
              <a:buClrTx/>
            </a:pPr>
            <a:r>
              <a:rPr lang="en-US" sz="2300" dirty="0"/>
              <a:t>DISCUSS OUTYEAR COSTS</a:t>
            </a:r>
          </a:p>
          <a:p>
            <a:pPr lvl="1">
              <a:buClrTx/>
            </a:pPr>
            <a:r>
              <a:rPr lang="en-US" sz="2300" dirty="0"/>
              <a:t>HB 560 (Laws 2016, Ch. 152)  resulted in a request for $2.5 million appropriation increase</a:t>
            </a:r>
          </a:p>
          <a:p>
            <a:pPr lvl="1"/>
            <a:endParaRPr lang="en-US" sz="2300" dirty="0"/>
          </a:p>
          <a:p>
            <a:pPr lvl="1"/>
            <a:endParaRPr lang="en-US" sz="23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88862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LFC FIR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000" dirty="0"/>
              <a:t>	</a:t>
            </a:r>
          </a:p>
          <a:p>
            <a:pPr>
              <a:buClrTx/>
            </a:pPr>
            <a:r>
              <a:rPr lang="en-US" sz="2800" dirty="0"/>
              <a:t>SIGNIFICANT ISSUES</a:t>
            </a:r>
          </a:p>
          <a:p>
            <a:pPr lvl="1"/>
            <a:endParaRPr lang="en-US" sz="2300" dirty="0"/>
          </a:p>
          <a:p>
            <a:pPr lvl="1">
              <a:buClrTx/>
            </a:pPr>
            <a:r>
              <a:rPr lang="en-US" sz="2300" dirty="0"/>
              <a:t>DISCUSS IMPLEMENTATION OF BILL, EXPECTED RESULTS, ANTICIPATED PROBLEMS, ETC</a:t>
            </a:r>
          </a:p>
          <a:p>
            <a:pPr lvl="1">
              <a:buClrTx/>
            </a:pPr>
            <a:endParaRPr lang="en-US" sz="2300" dirty="0"/>
          </a:p>
          <a:p>
            <a:pPr lvl="1">
              <a:buClrTx/>
            </a:pPr>
            <a:r>
              <a:rPr lang="en-US" sz="2300" dirty="0"/>
              <a:t>BRIEFLY DESCRIBE SIGNIFICANT ISSUES</a:t>
            </a:r>
          </a:p>
          <a:p>
            <a:pPr lvl="1">
              <a:buClrTx/>
            </a:pPr>
            <a:endParaRPr lang="en-US" sz="2300" dirty="0"/>
          </a:p>
          <a:p>
            <a:pPr lvl="1">
              <a:buClrTx/>
            </a:pPr>
            <a:r>
              <a:rPr lang="en-US" sz="2300" dirty="0"/>
              <a:t>ARE THERE UNINTENDED CONSEQUENCES RELATED TO THE BILL?	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53352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LFC FIR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en-US" sz="2800" dirty="0"/>
              <a:t>PERFORMANCE IMPLICATIONS</a:t>
            </a:r>
          </a:p>
          <a:p>
            <a:pPr lvl="1">
              <a:buClrTx/>
            </a:pPr>
            <a:r>
              <a:rPr lang="en-US" sz="2300" dirty="0"/>
              <a:t>HOW WILL IMPLEMENTATION BE EVALUATED</a:t>
            </a:r>
          </a:p>
          <a:p>
            <a:pPr lvl="1">
              <a:buClrTx/>
            </a:pPr>
            <a:r>
              <a:rPr lang="en-US" sz="2300" dirty="0"/>
              <a:t>GENERAL COMMENTS—DO NOT NEED SPECIFICS</a:t>
            </a:r>
          </a:p>
          <a:p>
            <a:pPr lvl="1"/>
            <a:endParaRPr lang="en-US" sz="2300" dirty="0"/>
          </a:p>
          <a:p>
            <a:pPr>
              <a:buClrTx/>
            </a:pPr>
            <a:r>
              <a:rPr lang="en-US" sz="2800" dirty="0"/>
              <a:t>CONFLICT, DUPLICATION, COMPANIONSHIP, RELATIONSHIP</a:t>
            </a:r>
          </a:p>
          <a:p>
            <a:pPr lvl="1">
              <a:buClrTx/>
            </a:pPr>
            <a:r>
              <a:rPr lang="en-US" sz="2300" dirty="0"/>
              <a:t>ARE THERE OTHER BILLS RELATED TO THIS ONE?</a:t>
            </a:r>
          </a:p>
          <a:p>
            <a:pPr lvl="1">
              <a:buClrTx/>
            </a:pPr>
            <a:r>
              <a:rPr lang="en-US" sz="2300" b="1" u="sng" dirty="0"/>
              <a:t>GOAL IS TO AVOID CONFLICTS</a:t>
            </a:r>
            <a:endParaRPr lang="en-US" sz="2100" b="1" dirty="0"/>
          </a:p>
          <a:p>
            <a:pPr lvl="2"/>
            <a:endParaRPr lang="en-US" sz="2100" dirty="0"/>
          </a:p>
          <a:p>
            <a:endParaRPr lang="en-US" sz="2800" dirty="0"/>
          </a:p>
          <a:p>
            <a:pPr marL="274320" lvl="1" indent="0">
              <a:buNone/>
            </a:pPr>
            <a:endParaRPr lang="en-US" sz="21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32400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LFC FIR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dirty="0"/>
          </a:p>
          <a:p>
            <a:endParaRPr lang="en-US" dirty="0"/>
          </a:p>
          <a:p>
            <a:pPr>
              <a:buClrTx/>
            </a:pPr>
            <a:r>
              <a:rPr lang="en-US" sz="4000" dirty="0"/>
              <a:t>REMAINDER OF HEADINGS ARE OPTIONAL</a:t>
            </a:r>
          </a:p>
          <a:p>
            <a:endParaRPr lang="en-US" sz="4000" dirty="0"/>
          </a:p>
          <a:p>
            <a:endParaRPr lang="en-US" sz="4000" dirty="0"/>
          </a:p>
          <a:p>
            <a:pPr>
              <a:buClrTx/>
            </a:pPr>
            <a:r>
              <a:rPr lang="en-US" sz="4000" dirty="0"/>
              <a:t>NOTE USE TECHNICAL ISSUES FOR CORRECTIONS WITHIN THE BILL</a:t>
            </a:r>
          </a:p>
          <a:p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>
              <a:buClrTx/>
            </a:pPr>
            <a:r>
              <a:rPr lang="en-US" sz="4000" dirty="0"/>
              <a:t>USE AMENDMENTS FOR SIGNIFICANT CHANGES TO THE BILL; PROVIDE JUSTIFICATION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142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LFC FIR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/>
          </a:p>
          <a:p>
            <a:endParaRPr lang="en-US" dirty="0"/>
          </a:p>
          <a:p>
            <a:pPr>
              <a:buClrTx/>
            </a:pPr>
            <a:r>
              <a:rPr lang="en-US" sz="8800" dirty="0"/>
              <a:t>BILLS AMENDING STATUTE</a:t>
            </a:r>
          </a:p>
          <a:p>
            <a:pPr marL="0" indent="0">
              <a:buNone/>
            </a:pPr>
            <a:endParaRPr lang="en-US" sz="8800" dirty="0"/>
          </a:p>
          <a:p>
            <a:pPr lvl="1">
              <a:buClrTx/>
            </a:pPr>
            <a:r>
              <a:rPr lang="en-US" sz="8800" dirty="0"/>
              <a:t>ONLY NEED TO ASSESS THE IMPACT OF THE CHANGE; NOT THE COMPLETE SECTION OR CHAPTER</a:t>
            </a:r>
          </a:p>
          <a:p>
            <a:pPr lvl="1"/>
            <a:endParaRPr lang="en-US" sz="8800" dirty="0"/>
          </a:p>
          <a:p>
            <a:pPr lvl="1">
              <a:buClrTx/>
            </a:pPr>
            <a:r>
              <a:rPr lang="en-US" sz="8800" dirty="0" smtClean="0"/>
              <a:t>DISCUSS THE CHANGE IN CONTEXT</a:t>
            </a:r>
          </a:p>
          <a:p>
            <a:pPr marL="274320" lvl="1" indent="0">
              <a:buNone/>
            </a:pPr>
            <a:endParaRPr lang="en-US" sz="8800" dirty="0" smtClean="0"/>
          </a:p>
          <a:p>
            <a:pPr marL="0" indent="0">
              <a:buNone/>
            </a:pPr>
            <a:r>
              <a:rPr lang="en-US" sz="8800" dirty="0"/>
              <a:t>	</a:t>
            </a:r>
          </a:p>
          <a:p>
            <a:pPr>
              <a:buClrTx/>
            </a:pPr>
            <a:r>
              <a:rPr lang="en-US" sz="8800" dirty="0"/>
              <a:t>NEW STATUTE</a:t>
            </a:r>
          </a:p>
          <a:p>
            <a:pPr lvl="1"/>
            <a:endParaRPr lang="en-US" sz="8800" dirty="0"/>
          </a:p>
          <a:p>
            <a:pPr lvl="1">
              <a:buClrTx/>
            </a:pPr>
            <a:r>
              <a:rPr lang="en-US" sz="8800" dirty="0"/>
              <a:t>FIR MUST COVER ENTIRE BILL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467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LFC FIR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pPr algn="just">
              <a:buClrTx/>
            </a:pPr>
            <a:r>
              <a:rPr lang="en-US" dirty="0"/>
              <a:t>LFC ANALYSTS WILL SUMMARIZE INPUTS</a:t>
            </a:r>
          </a:p>
          <a:p>
            <a:pPr algn="just">
              <a:buClrTx/>
            </a:pPr>
            <a:endParaRPr lang="en-US" dirty="0"/>
          </a:p>
          <a:p>
            <a:pPr algn="just">
              <a:buClrTx/>
            </a:pPr>
            <a:r>
              <a:rPr lang="en-US" u="sng" dirty="0"/>
              <a:t>IF YOU FEEL AGENCY INPUT IS </a:t>
            </a:r>
            <a:r>
              <a:rPr lang="en-US" u="sng" dirty="0" smtClean="0"/>
              <a:t>INACCURATE OR MISREPRESENTED</a:t>
            </a:r>
            <a:r>
              <a:rPr lang="en-US" u="sng" dirty="0"/>
              <a:t>, CALL IMMEDIATELY!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070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LFC CONTACTS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LFC FIR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/>
          </a:p>
          <a:p>
            <a:endParaRPr lang="en-US" dirty="0"/>
          </a:p>
          <a:p>
            <a:pPr>
              <a:buClrTx/>
            </a:pPr>
            <a:r>
              <a:rPr lang="en-US" sz="6200" dirty="0" smtClean="0"/>
              <a:t>CATHY FERNANDEZ, </a:t>
            </a:r>
            <a:r>
              <a:rPr lang="en-US" sz="6200" dirty="0"/>
              <a:t>986-4550</a:t>
            </a:r>
          </a:p>
          <a:p>
            <a:pPr marL="0" indent="0">
              <a:buNone/>
            </a:pPr>
            <a:endParaRPr lang="en-US" dirty="0"/>
          </a:p>
          <a:p>
            <a:pPr>
              <a:buClrTx/>
            </a:pPr>
            <a:r>
              <a:rPr lang="en-US" sz="6200" dirty="0"/>
              <a:t>JEANNAE LEGER, </a:t>
            </a:r>
            <a:r>
              <a:rPr lang="en-US" sz="6200" dirty="0" smtClean="0"/>
              <a:t>986-4543</a:t>
            </a:r>
          </a:p>
          <a:p>
            <a:pPr marL="0" indent="0">
              <a:buNone/>
            </a:pPr>
            <a:endParaRPr lang="en-US" sz="2800" dirty="0" smtClean="0"/>
          </a:p>
          <a:p>
            <a:pPr>
              <a:buClrTx/>
            </a:pPr>
            <a:r>
              <a:rPr lang="en-US" sz="6200" dirty="0" smtClean="0"/>
              <a:t>ADREENA LUJAN, 986-4576</a:t>
            </a:r>
            <a:endParaRPr lang="en-US" sz="6200" dirty="0"/>
          </a:p>
          <a:p>
            <a:pPr>
              <a:buClrTx/>
            </a:pPr>
            <a:endParaRPr lang="en-US" dirty="0"/>
          </a:p>
          <a:p>
            <a:pPr>
              <a:buClrTx/>
            </a:pPr>
            <a:r>
              <a:rPr lang="en-US" sz="6200" dirty="0"/>
              <a:t>JESSICA EDEN, 986-4549</a:t>
            </a:r>
          </a:p>
          <a:p>
            <a:pPr>
              <a:buClrTx/>
            </a:pPr>
            <a:endParaRPr lang="en-US" sz="2800" dirty="0"/>
          </a:p>
          <a:p>
            <a:pPr>
              <a:buClrTx/>
            </a:pPr>
            <a:r>
              <a:rPr lang="en-US" sz="6200" dirty="0"/>
              <a:t>APPROPRIATE ANALYST, 986-4550 </a:t>
            </a:r>
          </a:p>
          <a:p>
            <a:pPr>
              <a:buClrTx/>
            </a:pPr>
            <a:endParaRPr lang="en-US" sz="2800" dirty="0"/>
          </a:p>
          <a:p>
            <a:pPr>
              <a:buClrTx/>
            </a:pPr>
            <a:r>
              <a:rPr lang="en-US" sz="6200" dirty="0"/>
              <a:t>LAST RESORT</a:t>
            </a:r>
          </a:p>
          <a:p>
            <a:pPr lvl="1"/>
            <a:endParaRPr lang="en-US" dirty="0"/>
          </a:p>
          <a:p>
            <a:pPr lvl="1">
              <a:buClrTx/>
            </a:pPr>
            <a:r>
              <a:rPr lang="en-US" sz="6200" dirty="0"/>
              <a:t>DAVID LUCERO, 986-4550</a:t>
            </a:r>
          </a:p>
          <a:p>
            <a:pPr lvl="1">
              <a:buClrTx/>
            </a:pPr>
            <a:endParaRPr lang="en-US" dirty="0"/>
          </a:p>
          <a:p>
            <a:pPr lvl="1">
              <a:buClrTx/>
            </a:pPr>
            <a:r>
              <a:rPr lang="en-US" sz="6200" dirty="0"/>
              <a:t>DAVID ABBEY, 986-4550</a:t>
            </a:r>
          </a:p>
          <a:p>
            <a:endParaRPr lang="en-US" sz="6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447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3352800"/>
            <a:ext cx="6480174" cy="1673225"/>
          </a:xfrm>
        </p:spPr>
        <p:txBody>
          <a:bodyPr>
            <a:noAutofit/>
          </a:bodyPr>
          <a:lstStyle/>
          <a:p>
            <a:r>
              <a:rPr lang="en-US" sz="3200" dirty="0"/>
              <a:t>QUESTIONS??</a:t>
            </a:r>
          </a:p>
          <a:p>
            <a:endParaRPr lang="en-US" sz="3200" dirty="0"/>
          </a:p>
          <a:p>
            <a:r>
              <a:rPr lang="en-US" sz="3200" dirty="0"/>
              <a:t>COMMENTS??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LFC FIR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86800" cy="1524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AGENCY FIR </a:t>
            </a:r>
            <a:r>
              <a:rPr lang="en-US" sz="3600" dirty="0"/>
              <a:t>TRAINING</a:t>
            </a:r>
          </a:p>
        </p:txBody>
      </p:sp>
    </p:spTree>
    <p:extLst>
      <p:ext uri="{BB962C8B-B14F-4D97-AF65-F5344CB8AC3E}">
        <p14:creationId xmlns:p14="http://schemas.microsoft.com/office/powerpoint/2010/main" val="66739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352800"/>
            <a:ext cx="6400800" cy="1752600"/>
          </a:xfrm>
        </p:spPr>
        <p:txBody>
          <a:bodyPr>
            <a:normAutofit fontScale="70000" lnSpcReduction="20000"/>
          </a:bodyPr>
          <a:lstStyle/>
          <a:p>
            <a:endParaRPr lang="en-US" sz="2800" dirty="0"/>
          </a:p>
          <a:p>
            <a:r>
              <a:rPr lang="en-US" sz="6000" dirty="0"/>
              <a:t>WE NEED YOUR</a:t>
            </a:r>
          </a:p>
          <a:p>
            <a:r>
              <a:rPr lang="en-US" sz="6000" dirty="0"/>
              <a:t>HELP!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AGENCY FIR </a:t>
            </a:r>
            <a:r>
              <a:rPr lang="en-US" sz="2800" dirty="0"/>
              <a:t>TRAINING</a:t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86222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PURPOSE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LFC FIR TRAINING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7400" dirty="0"/>
              <a:t>FISCAL IMPACT REPORTS:</a:t>
            </a:r>
          </a:p>
          <a:p>
            <a:endParaRPr lang="en-US" sz="2800" dirty="0"/>
          </a:p>
          <a:p>
            <a:pPr lvl="1" algn="just">
              <a:buClrTx/>
            </a:pPr>
            <a:r>
              <a:rPr lang="en-US" sz="8000" dirty="0"/>
              <a:t>PROVIDE INFORMATION AND NON-PARTISAN ANALYSIS TO LEGISLATORS AND THE PUBLIC ON IMPACT OF LEGISLATION BEFORE A BILL BECOMES LAW </a:t>
            </a:r>
          </a:p>
          <a:p>
            <a:pPr marL="0" indent="0" algn="just">
              <a:buNone/>
            </a:pPr>
            <a:endParaRPr lang="en-US" sz="8000" dirty="0"/>
          </a:p>
          <a:p>
            <a:pPr lvl="1" algn="just">
              <a:buClrTx/>
            </a:pPr>
            <a:r>
              <a:rPr lang="en-US" sz="8000" dirty="0"/>
              <a:t>DESCRIBE THE IMPACT OF A BILL ON THE FINANCES OF THE STATE GOVERNMENT CUMULATELY AND OBJECTIVELY, SO THAT, THE LEGISLATURE CAN MAKE INFORMAL DECISIONS ON 1) COSTS, 2) SAVINGS AND 3) REVENUE</a:t>
            </a:r>
          </a:p>
          <a:p>
            <a:pPr lvl="1" algn="just"/>
            <a:endParaRPr lang="en-US" sz="8000" dirty="0"/>
          </a:p>
          <a:p>
            <a:pPr lvl="1" algn="just">
              <a:buClrTx/>
            </a:pPr>
            <a:r>
              <a:rPr lang="en-US" sz="8000" dirty="0"/>
              <a:t>ALLOW FOR TRACKING LEGISLATION THAT MAY IMPACT THE GENERAL APPROPRIATION </a:t>
            </a:r>
            <a:r>
              <a:rPr lang="en-US" sz="8000" dirty="0" smtClean="0"/>
              <a:t>ACT</a:t>
            </a:r>
          </a:p>
          <a:p>
            <a:pPr lvl="1" algn="just">
              <a:buClrTx/>
            </a:pPr>
            <a:endParaRPr lang="en-US" sz="8000" dirty="0"/>
          </a:p>
          <a:p>
            <a:pPr lvl="1" algn="just">
              <a:buClrTx/>
            </a:pPr>
            <a:r>
              <a:rPr lang="en-US" sz="8000" dirty="0" smtClean="0"/>
              <a:t>LFC IS THE OFFICIAL REPOSITORY FOR ALL FISCAL IMPACT REPORTS</a:t>
            </a:r>
            <a:endParaRPr lang="en-US" sz="8000" dirty="0"/>
          </a:p>
          <a:p>
            <a:pPr marL="0" indent="0">
              <a:buNone/>
            </a:pPr>
            <a:endParaRPr lang="en-US" sz="4600" dirty="0"/>
          </a:p>
          <a:p>
            <a:pPr marL="0" indent="0">
              <a:buNone/>
            </a:pP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5027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KEY STEPS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LFC FIR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Tx/>
            </a:pPr>
            <a:r>
              <a:rPr lang="en-US" sz="2800" dirty="0"/>
              <a:t>LFC MEMO TO AGENCIES, DEC 22, </a:t>
            </a:r>
            <a:r>
              <a:rPr lang="en-US" sz="2800" dirty="0" smtClean="0"/>
              <a:t>2017</a:t>
            </a:r>
            <a:endParaRPr lang="en-US" sz="2800" dirty="0"/>
          </a:p>
          <a:p>
            <a:endParaRPr lang="en-US" sz="2800" dirty="0"/>
          </a:p>
          <a:p>
            <a:pPr>
              <a:buClrTx/>
            </a:pPr>
            <a:r>
              <a:rPr lang="en-US" sz="2800" dirty="0"/>
              <a:t>CAN BE FOUND ON LFC WEBSITE, INFORMATION FOR STATE AGENCIES</a:t>
            </a:r>
          </a:p>
          <a:p>
            <a:endParaRPr lang="en-US" sz="2800" dirty="0"/>
          </a:p>
          <a:p>
            <a:pPr>
              <a:buClrTx/>
            </a:pPr>
            <a:r>
              <a:rPr lang="en-US" sz="2800" dirty="0"/>
              <a:t>PLEASE USE FORM ON WEBSITE</a:t>
            </a:r>
          </a:p>
          <a:p>
            <a:pPr lvl="1">
              <a:buClrTx/>
            </a:pPr>
            <a:r>
              <a:rPr lang="en-US" sz="2300" dirty="0"/>
              <a:t>NEW TIMES ROMAN 12</a:t>
            </a:r>
          </a:p>
          <a:p>
            <a:pPr lvl="1">
              <a:buClrTx/>
            </a:pPr>
            <a:r>
              <a:rPr lang="en-US" sz="2300" dirty="0"/>
              <a:t>INCLUDE ANY CHARTS AS ATTACHMENTS</a:t>
            </a:r>
          </a:p>
          <a:p>
            <a:pPr lvl="1"/>
            <a:endParaRPr lang="en-US" sz="2300" dirty="0"/>
          </a:p>
          <a:p>
            <a:pPr marL="274320" lvl="1" indent="0">
              <a:buNone/>
            </a:pPr>
            <a:endParaRPr lang="en-US" sz="2300" dirty="0"/>
          </a:p>
          <a:p>
            <a:pPr lvl="1"/>
            <a:endParaRPr lang="en-US" sz="2300" dirty="0"/>
          </a:p>
          <a:p>
            <a:pPr marL="0" indent="0">
              <a:buNone/>
            </a:pPr>
            <a:r>
              <a:rPr lang="en-US" sz="2800" dirty="0"/>
              <a:t>	 </a:t>
            </a:r>
          </a:p>
        </p:txBody>
      </p:sp>
    </p:spTree>
    <p:extLst>
      <p:ext uri="{BB962C8B-B14F-4D97-AF65-F5344CB8AC3E}">
        <p14:creationId xmlns:p14="http://schemas.microsoft.com/office/powerpoint/2010/main" val="2580702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KEY STEPS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LFC FIR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ClrTx/>
            </a:pPr>
            <a:r>
              <a:rPr lang="en-US" sz="2800" dirty="0"/>
              <a:t> RESPONSE REQUESTED WITHIN 24 HOURS</a:t>
            </a:r>
          </a:p>
          <a:p>
            <a:pPr lvl="1"/>
            <a:endParaRPr lang="en-US" sz="2300" dirty="0"/>
          </a:p>
          <a:p>
            <a:pPr lvl="1">
              <a:buClrTx/>
            </a:pPr>
            <a:r>
              <a:rPr lang="en-US" sz="2300" dirty="0"/>
              <a:t>SEND TO </a:t>
            </a:r>
            <a:r>
              <a:rPr lang="en-US" sz="2300" dirty="0">
                <a:hlinkClick r:id="rId2"/>
              </a:rPr>
              <a:t>LFC@NMLEGIS.GOV</a:t>
            </a:r>
            <a:endParaRPr lang="en-US" sz="2300" dirty="0"/>
          </a:p>
          <a:p>
            <a:pPr lvl="1">
              <a:buClrTx/>
            </a:pPr>
            <a:endParaRPr lang="en-US" sz="2300" dirty="0"/>
          </a:p>
          <a:p>
            <a:pPr lvl="1">
              <a:buClrTx/>
            </a:pPr>
            <a:r>
              <a:rPr lang="en-US" sz="2300" dirty="0"/>
              <a:t>ALSO TO </a:t>
            </a:r>
            <a:r>
              <a:rPr lang="en-US" sz="2300" dirty="0">
                <a:hlinkClick r:id="rId3"/>
              </a:rPr>
              <a:t>DFA@STATE.NM.US</a:t>
            </a:r>
            <a:endParaRPr lang="en-US" sz="2300" dirty="0"/>
          </a:p>
          <a:p>
            <a:pPr lvl="1"/>
            <a:endParaRPr lang="en-US" sz="2300" dirty="0"/>
          </a:p>
          <a:p>
            <a:pPr lvl="1">
              <a:buClrTx/>
            </a:pPr>
            <a:r>
              <a:rPr lang="en-US" sz="2300" dirty="0"/>
              <a:t>RESPONSES ARE FILED BY BILL NUMBER AND BECOME A RECORD OF AGENCY RESPONSES</a:t>
            </a:r>
          </a:p>
          <a:p>
            <a:pPr marL="274320" lvl="1" indent="0">
              <a:buNone/>
            </a:pPr>
            <a:endParaRPr lang="en-US" sz="2300" dirty="0"/>
          </a:p>
          <a:p>
            <a:pPr lvl="1"/>
            <a:endParaRPr lang="en-US" sz="2300" dirty="0"/>
          </a:p>
          <a:p>
            <a:pPr marL="0" indent="0">
              <a:buNone/>
            </a:pPr>
            <a:r>
              <a:rPr lang="en-US" sz="2800" dirty="0"/>
              <a:t>	 </a:t>
            </a:r>
          </a:p>
        </p:txBody>
      </p:sp>
    </p:spTree>
    <p:extLst>
      <p:ext uri="{BB962C8B-B14F-4D97-AF65-F5344CB8AC3E}">
        <p14:creationId xmlns:p14="http://schemas.microsoft.com/office/powerpoint/2010/main" val="2376163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KEY STEPS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LFC FIR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Tx/>
            </a:pPr>
            <a:r>
              <a:rPr lang="en-US" sz="2800" dirty="0"/>
              <a:t>60-DAY SESSION:  </a:t>
            </a:r>
            <a:r>
              <a:rPr lang="en-US" sz="2800" u="sng" dirty="0"/>
              <a:t>ALL</a:t>
            </a:r>
            <a:r>
              <a:rPr lang="en-US" sz="2800" dirty="0"/>
              <a:t> LEGISLATION IS </a:t>
            </a:r>
            <a:r>
              <a:rPr lang="en-US" sz="2800" u="sng" dirty="0"/>
              <a:t>GERMANE</a:t>
            </a:r>
            <a:endParaRPr lang="en-US" sz="2300" u="sng" dirty="0"/>
          </a:p>
          <a:p>
            <a:pPr>
              <a:buClrTx/>
            </a:pPr>
            <a:endParaRPr lang="en-US" sz="2800" dirty="0"/>
          </a:p>
          <a:p>
            <a:pPr>
              <a:buClrTx/>
            </a:pPr>
            <a:r>
              <a:rPr lang="en-US" sz="2800" dirty="0"/>
              <a:t>FIRS WILL BE </a:t>
            </a:r>
            <a:r>
              <a:rPr lang="en-US" sz="2800" dirty="0" smtClean="0"/>
              <a:t>PREPARED FOR ALL </a:t>
            </a:r>
            <a:r>
              <a:rPr lang="en-US" sz="2800" dirty="0"/>
              <a:t>LEGISLATION EXCEPT MEMORIALS HONORING PERSONS, PLACES OR THINGS</a:t>
            </a:r>
          </a:p>
          <a:p>
            <a:pPr>
              <a:buClrTx/>
            </a:pPr>
            <a:endParaRPr lang="en-US" sz="2800" dirty="0"/>
          </a:p>
          <a:p>
            <a:pPr>
              <a:buClrTx/>
            </a:pPr>
            <a:r>
              <a:rPr lang="en-US" sz="2800" dirty="0"/>
              <a:t>SESSIONS NORMALLY START SLOW AND SPEED UP MID SESSION WHEN BILLS MAY BE HEARD QUICKLY</a:t>
            </a:r>
          </a:p>
          <a:p>
            <a:endParaRPr lang="en-US" sz="2800" dirty="0"/>
          </a:p>
          <a:p>
            <a:pPr lvl="1"/>
            <a:endParaRPr lang="en-US" sz="2300" dirty="0"/>
          </a:p>
          <a:p>
            <a:pPr marL="0" indent="0">
              <a:buNone/>
            </a:pPr>
            <a:r>
              <a:rPr lang="en-US" sz="2800" dirty="0"/>
              <a:t>	 </a:t>
            </a:r>
          </a:p>
        </p:txBody>
      </p:sp>
    </p:spTree>
    <p:extLst>
      <p:ext uri="{BB962C8B-B14F-4D97-AF65-F5344CB8AC3E}">
        <p14:creationId xmlns:p14="http://schemas.microsoft.com/office/powerpoint/2010/main" val="1432572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AGENCY FIR ANALYSIS FORM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LFC FIR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	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676400"/>
            <a:ext cx="3657600" cy="4499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2497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AGENCY FIR ANALYSIS FORM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LFC FIR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1600200"/>
            <a:ext cx="3432474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2068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LFC FIR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ClrTx/>
            </a:pPr>
            <a:r>
              <a:rPr lang="en-US" sz="2800" dirty="0"/>
              <a:t>TABLES</a:t>
            </a:r>
          </a:p>
          <a:p>
            <a:pPr lvl="1">
              <a:buClrTx/>
            </a:pPr>
            <a:r>
              <a:rPr lang="en-US" sz="2300" dirty="0"/>
              <a:t>APPROPRIATION</a:t>
            </a:r>
          </a:p>
          <a:p>
            <a:pPr lvl="1">
              <a:buClrTx/>
            </a:pPr>
            <a:endParaRPr lang="en-US" sz="2300" dirty="0"/>
          </a:p>
          <a:p>
            <a:pPr lvl="1">
              <a:buClrTx/>
            </a:pPr>
            <a:r>
              <a:rPr lang="en-US" sz="2300" dirty="0"/>
              <a:t>REVENUE</a:t>
            </a:r>
          </a:p>
          <a:p>
            <a:pPr lvl="1">
              <a:buClrTx/>
            </a:pPr>
            <a:endParaRPr lang="en-US" sz="2300" dirty="0"/>
          </a:p>
          <a:p>
            <a:pPr lvl="1">
              <a:buClrTx/>
            </a:pPr>
            <a:r>
              <a:rPr lang="en-US" sz="2300" dirty="0"/>
              <a:t>ESTIMATED OPERATING BUDGET IMPACT</a:t>
            </a:r>
          </a:p>
          <a:p>
            <a:pPr lvl="2">
              <a:buClrTx/>
            </a:pPr>
            <a:r>
              <a:rPr lang="en-US" sz="2100" dirty="0"/>
              <a:t>CAN BILL BE IMPLEMENTED WITH THE STATED APPROPRIATION?</a:t>
            </a:r>
          </a:p>
          <a:p>
            <a:pPr lvl="2">
              <a:buClrTx/>
            </a:pPr>
            <a:r>
              <a:rPr lang="en-US" sz="2100" dirty="0"/>
              <a:t>ARE THERE INCREASED EXPENDITURES FOR THE OUTYEARS?</a:t>
            </a:r>
          </a:p>
          <a:p>
            <a:pPr lvl="2">
              <a:buClrTx/>
            </a:pPr>
            <a:r>
              <a:rPr lang="en-US" sz="2100" dirty="0"/>
              <a:t>DISCUSS UNDER FISCAL IMPLICATIONS</a:t>
            </a:r>
          </a:p>
          <a:p>
            <a:pPr marL="0" indent="0">
              <a:buNone/>
            </a:pPr>
            <a:r>
              <a:rPr lang="en-US" sz="2800" dirty="0"/>
              <a:t>	 </a:t>
            </a:r>
            <a:r>
              <a:rPr lang="en-US" sz="2000" dirty="0"/>
              <a:t>	</a:t>
            </a:r>
          </a:p>
          <a:p>
            <a:pPr lvl="1"/>
            <a:endParaRPr lang="en-US" sz="2300" dirty="0"/>
          </a:p>
          <a:p>
            <a:pPr lvl="1"/>
            <a:endParaRPr lang="en-US" sz="23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54294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3357</TotalTime>
  <Words>448</Words>
  <Application>Microsoft Office PowerPoint</Application>
  <PresentationFormat>On-screen Show (4:3)</PresentationFormat>
  <Paragraphs>195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Georgia</vt:lpstr>
      <vt:lpstr>Wingdings</vt:lpstr>
      <vt:lpstr>Wingdings 2</vt:lpstr>
      <vt:lpstr>Civic</vt:lpstr>
      <vt:lpstr>AGENCY FIR TRAINING  </vt:lpstr>
      <vt:lpstr>AGENCY FIR TRAINING  </vt:lpstr>
      <vt:lpstr>PURPOSE</vt:lpstr>
      <vt:lpstr>KEY STEPS</vt:lpstr>
      <vt:lpstr>KEY STEPS</vt:lpstr>
      <vt:lpstr>KEY STEPS</vt:lpstr>
      <vt:lpstr>AGENCY FIR ANALYSIS FORM</vt:lpstr>
      <vt:lpstr>AGENCY FIR ANALYSIS FORM</vt:lpstr>
      <vt:lpstr>PROCESS</vt:lpstr>
      <vt:lpstr>PROCESS</vt:lpstr>
      <vt:lpstr>PROCESS</vt:lpstr>
      <vt:lpstr>PROCESS</vt:lpstr>
      <vt:lpstr>PROCESS</vt:lpstr>
      <vt:lpstr>PROCESS</vt:lpstr>
      <vt:lpstr>PROCESS</vt:lpstr>
      <vt:lpstr>LFC CONTACTS</vt:lpstr>
      <vt:lpstr>AGENCY FIR TRAINING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 COMMONLY COMMITTED ERRORS</dc:title>
  <dc:creator>user</dc:creator>
  <cp:lastModifiedBy>Lujan, Adreena</cp:lastModifiedBy>
  <cp:revision>61</cp:revision>
  <cp:lastPrinted>2017-12-07T18:04:30Z</cp:lastPrinted>
  <dcterms:created xsi:type="dcterms:W3CDTF">2012-01-05T00:06:55Z</dcterms:created>
  <dcterms:modified xsi:type="dcterms:W3CDTF">2017-12-07T18:04:35Z</dcterms:modified>
</cp:coreProperties>
</file>